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4" r:id="rId18"/>
    <p:sldId id="278" r:id="rId19"/>
    <p:sldId id="277" r:id="rId20"/>
    <p:sldId id="280" r:id="rId21"/>
    <p:sldId id="272" r:id="rId22"/>
  </p:sldIdLst>
  <p:sldSz cx="14630400" cy="8229600"/>
  <p:notesSz cx="8229600" cy="14630400"/>
  <p:embeddedFontLst>
    <p:embeddedFont>
      <p:font typeface="Gelasio" panose="020B0604020202020204" charset="0"/>
      <p:regular r:id="rId24"/>
    </p:embeddedFont>
    <p:embeddedFont>
      <p:font typeface="Gelasio Semi Bold" panose="020B0604020202020204" charset="0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Segoe UI Semibold" panose="020B0702040204020203" pitchFamily="34" charset="0"/>
      <p:bold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0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07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8153" y="2101632"/>
            <a:ext cx="74774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HR ANALYTICS </a:t>
            </a:r>
          </a:p>
          <a:p>
            <a:pPr marL="0" indent="0" algn="ctr">
              <a:lnSpc>
                <a:spcPts val="485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DASHBOARD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0" y="198251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30650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280190" y="684728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E9829-CDBC-3330-95AB-00808A4D8876}"/>
              </a:ext>
            </a:extLst>
          </p:cNvPr>
          <p:cNvSpPr txBox="1"/>
          <p:nvPr/>
        </p:nvSpPr>
        <p:spPr>
          <a:xfrm>
            <a:off x="6400800" y="700605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30" dirty="0">
                <a:solidFill>
                  <a:srgbClr val="272424"/>
                </a:solidFill>
                <a:latin typeface="Tahoma"/>
                <a:cs typeface="Tahoma"/>
              </a:rPr>
              <a:t>MODULES</a:t>
            </a:r>
            <a:r>
              <a:rPr lang="en-US" sz="2800" spc="-30" dirty="0">
                <a:solidFill>
                  <a:srgbClr val="272424"/>
                </a:solidFill>
                <a:latin typeface="Tahoma"/>
                <a:cs typeface="Tahoma"/>
              </a:rPr>
              <a:t>:</a:t>
            </a:r>
            <a:r>
              <a:rPr lang="en-US" sz="2800" spc="-105" dirty="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lang="en-US" sz="2800" spc="65" dirty="0">
                <a:solidFill>
                  <a:srgbClr val="272424"/>
                </a:solidFill>
                <a:latin typeface="Tahoma"/>
                <a:cs typeface="Tahoma"/>
              </a:rPr>
              <a:t>Excel,</a:t>
            </a:r>
            <a:r>
              <a:rPr lang="en-US" sz="2800" spc="-70" dirty="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lang="en-US" sz="2800" spc="60" dirty="0">
                <a:solidFill>
                  <a:srgbClr val="272424"/>
                </a:solidFill>
                <a:latin typeface="Tahoma"/>
                <a:cs typeface="Tahoma"/>
              </a:rPr>
              <a:t>Sql,</a:t>
            </a:r>
            <a:r>
              <a:rPr lang="en-US" sz="2800" spc="-60" dirty="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lang="en-US" sz="2800" spc="95" dirty="0">
                <a:solidFill>
                  <a:srgbClr val="272424"/>
                </a:solidFill>
                <a:latin typeface="Tahoma"/>
                <a:cs typeface="Tahoma"/>
              </a:rPr>
              <a:t>Power</a:t>
            </a:r>
            <a:r>
              <a:rPr lang="en-US" sz="2800" spc="-55" dirty="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lang="en-US" sz="2800" spc="-20" dirty="0">
                <a:solidFill>
                  <a:srgbClr val="272424"/>
                </a:solidFill>
                <a:latin typeface="Tahoma"/>
                <a:cs typeface="Tahoma"/>
              </a:rPr>
              <a:t>BI,</a:t>
            </a:r>
            <a:r>
              <a:rPr lang="en-US" sz="2800" spc="-50" dirty="0">
                <a:solidFill>
                  <a:srgbClr val="272424"/>
                </a:solidFill>
                <a:latin typeface="Tahoma"/>
                <a:cs typeface="Tahoma"/>
              </a:rPr>
              <a:t> </a:t>
            </a:r>
            <a:r>
              <a:rPr lang="en-US" sz="2800" spc="55" dirty="0">
                <a:solidFill>
                  <a:srgbClr val="272424"/>
                </a:solidFill>
                <a:latin typeface="Tahoma"/>
                <a:cs typeface="Tahoma"/>
              </a:rPr>
              <a:t>Tableau</a:t>
            </a:r>
            <a:endParaRPr lang="en-US"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11329" y="704850"/>
            <a:ext cx="860762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8 – Attrition Rate vs Monthly Income Stats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93790" y="1560671"/>
            <a:ext cx="148828" cy="1190625"/>
          </a:xfrm>
          <a:prstGeom prst="roundRect">
            <a:avLst>
              <a:gd name="adj" fmla="val 15003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091446" y="1709499"/>
            <a:ext cx="644425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This graph highlights that The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highest attrition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is seen in the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40,000–50,000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20,000–30,000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ranges with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5,062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5,060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exits respectively.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1017032" y="2862858"/>
            <a:ext cx="148828" cy="1622227"/>
          </a:xfrm>
          <a:prstGeom prst="roundRect">
            <a:avLst>
              <a:gd name="adj" fmla="val 15003"/>
            </a:avLst>
          </a:prstGeom>
          <a:solidFill>
            <a:srgbClr val="EEE8DD"/>
          </a:solidFill>
          <a:ln/>
        </p:spPr>
      </p:sp>
      <p:sp>
        <p:nvSpPr>
          <p:cNvPr id="6" name="Text 4"/>
          <p:cNvSpPr/>
          <p:nvPr/>
        </p:nvSpPr>
        <p:spPr>
          <a:xfrm>
            <a:off x="1314688" y="3011686"/>
            <a:ext cx="622101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Employees earning between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30,000–40,000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10,000–₹20,000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also have high attrition numbers (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5,028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4,930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), indicating dissatisfaction even in mid-income roles.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314688" y="4038600"/>
            <a:ext cx="622101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1240274" y="4596646"/>
            <a:ext cx="148828" cy="1324570"/>
          </a:xfrm>
          <a:prstGeom prst="roundRect">
            <a:avLst>
              <a:gd name="adj" fmla="val 15003"/>
            </a:avLst>
          </a:prstGeom>
          <a:solidFill>
            <a:srgbClr val="EEE8DD"/>
          </a:solidFill>
          <a:ln/>
        </p:spPr>
      </p:sp>
      <p:sp>
        <p:nvSpPr>
          <p:cNvPr id="9" name="Text 7"/>
          <p:cNvSpPr/>
          <p:nvPr/>
        </p:nvSpPr>
        <p:spPr>
          <a:xfrm>
            <a:off x="1537930" y="4745474"/>
            <a:ext cx="599777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Lower-income group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like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5,000–10,000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Below 5,000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show moderate attrition —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2,501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2,016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respectively.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537930" y="5474732"/>
            <a:ext cx="599777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1463635" y="6032778"/>
            <a:ext cx="148828" cy="1324570"/>
          </a:xfrm>
          <a:prstGeom prst="roundRect">
            <a:avLst>
              <a:gd name="adj" fmla="val 15003"/>
            </a:avLst>
          </a:prstGeom>
          <a:solidFill>
            <a:srgbClr val="EEE8DD"/>
          </a:solidFill>
          <a:ln/>
        </p:spPr>
      </p:sp>
      <p:sp>
        <p:nvSpPr>
          <p:cNvPr id="12" name="Text 10"/>
          <p:cNvSpPr/>
          <p:nvPr/>
        </p:nvSpPr>
        <p:spPr>
          <a:xfrm>
            <a:off x="1761292" y="6181606"/>
            <a:ext cx="577441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lowest attrition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is seen in the </a:t>
            </a: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50,000</a:t>
            </a: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+ bracket with only 508 cases.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761292" y="6910864"/>
            <a:ext cx="577441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906464" y="1527215"/>
            <a:ext cx="59376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7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2264092"/>
            <a:ext cx="5931098" cy="37014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038" y="876300"/>
            <a:ext cx="127161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9 - Average Working Year For Each Department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2251591"/>
            <a:ext cx="6279356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Software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department has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highest average working year (20.65)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indicating strong retention or experienced employees.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11868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Sales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follows closely with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20.62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average working years.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5190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Support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Hardware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departments show equal tenure at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20.48 years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38512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Human Resources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slightly lower at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20.45 years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04880"/>
            <a:ext cx="6279356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Research &amp; Development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has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lowest average tenure (20.30)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which might indicate recent hires or higher attrition.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64874" y="236077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901553"/>
            <a:ext cx="6272451" cy="38316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3947" y="572333"/>
            <a:ext cx="672238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10 - Gender Wise Attrition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1487686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2" y="2036802"/>
            <a:ext cx="4262304" cy="47499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41727" y="2109854"/>
            <a:ext cx="859488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chart displays the number of male and female employees who left the organization.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41727" y="3061668"/>
            <a:ext cx="859488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Female attrition (12,560)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is slightly higher than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male attrition (12,545)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41727" y="4033904"/>
            <a:ext cx="859488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attrition is almost evenly split between both genders, indicating a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balanced gender impact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in terms of employee exits.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98181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884789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371398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50BD71-9D48-B39C-9B6A-D8094F64B0BA}"/>
              </a:ext>
            </a:extLst>
          </p:cNvPr>
          <p:cNvSpPr txBox="1"/>
          <p:nvPr/>
        </p:nvSpPr>
        <p:spPr>
          <a:xfrm>
            <a:off x="5234940" y="165199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lasio Semi Bold" panose="020B0604020202020204" charset="0"/>
                <a:cs typeface="Gelasio Semi Bold" panose="020B0604020202020204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26E73-D802-C10A-0043-DC6DF5FA7F3F}"/>
              </a:ext>
            </a:extLst>
          </p:cNvPr>
          <p:cNvSpPr txBox="1"/>
          <p:nvPr/>
        </p:nvSpPr>
        <p:spPr>
          <a:xfrm>
            <a:off x="3040380" y="6503670"/>
            <a:ext cx="816102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AD8754A-4B04-564A-78D9-57CAD3D6D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312" y="1238775"/>
            <a:ext cx="13253422" cy="760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Strong Workforce Capacity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🔸 </a:t>
            </a:r>
            <a: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Active Employees: 24.9K</a:t>
            </a:r>
            <a:b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➤ Indicates a stable and scalable workforce, but maintaining quality talent requires consistent retention strategies.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lasio" panose="020B0604020202020204" charset="0"/>
              <a:cs typeface="Gelasio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Concerning Attrition Trends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🔸 </a:t>
            </a:r>
            <a: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Attrition Rate High in </a:t>
            </a:r>
            <a:r>
              <a:rPr kumimoji="0" lang="en-US" altLang="en-US" sz="165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Employees</a:t>
            </a:r>
            <a: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 with &lt;2 Years Tenure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➤ Suggests onboarding experience, early engagement, or compensation gaps need urgent attention.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lasio" panose="020B0604020202020204" charset="0"/>
              <a:cs typeface="Gelasio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Stagnation in Career Growth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🔸 </a:t>
            </a:r>
            <a: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Many Employees Not Promoted in Last 2–4 Years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➤ Indicates a bottleneck in the promotion pipeline, leading to dissatisfaction and potential exits.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lasio" panose="020B0604020202020204" charset="0"/>
              <a:cs typeface="Gelasio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Work-Life Balance Gaps by Role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🔸 </a:t>
            </a:r>
            <a: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Low Ratings for Sales, Healthcare &amp; Operations Roles</a:t>
            </a:r>
            <a:b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➤ May contribute to higher burnout and turnover in key operational functions.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lasio" panose="020B0604020202020204" charset="0"/>
              <a:cs typeface="Gelasio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Tenure Disparity Across Departments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🔸 </a:t>
            </a:r>
            <a: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R&amp;D and Sales Show Lower Average Tenure</a:t>
            </a:r>
            <a:br>
              <a:rPr kumimoji="0" lang="en-US" altLang="en-US" sz="17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➤ Indicates retention and engagement issues that need department-level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focus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lasio" panose="020B0604020202020204" charset="0"/>
              <a:cs typeface="Gelasio" panose="020B060402020202020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77E7D-F0C0-D519-D9AF-0BA9A0188867}"/>
              </a:ext>
            </a:extLst>
          </p:cNvPr>
          <p:cNvSpPr txBox="1"/>
          <p:nvPr/>
        </p:nvSpPr>
        <p:spPr>
          <a:xfrm>
            <a:off x="616212" y="868750"/>
            <a:ext cx="36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lasio" panose="020B0604020202020204" charset="0"/>
                <a:cs typeface="Gelasio" panose="020B0604020202020204" charset="0"/>
              </a:rPr>
              <a:t>KEY OBSERVATION :-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340" y="0"/>
            <a:ext cx="50520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47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9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37DFCB9-9960-2AF1-A4EE-7F585816BF75}"/>
              </a:ext>
            </a:extLst>
          </p:cNvPr>
          <p:cNvSpPr/>
          <p:nvPr/>
        </p:nvSpPr>
        <p:spPr>
          <a:xfrm>
            <a:off x="392549" y="396717"/>
            <a:ext cx="8176022" cy="518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💡 </a:t>
            </a:r>
            <a:r>
              <a:rPr lang="en-US" sz="3300" b="1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Suggestions to Improve Performance</a:t>
            </a:r>
            <a:endParaRPr lang="en-US" sz="33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6D72D06-1A75-5C50-D19E-DF9E2D0B9BB1}"/>
              </a:ext>
            </a:extLst>
          </p:cNvPr>
          <p:cNvSpPr/>
          <p:nvPr/>
        </p:nvSpPr>
        <p:spPr>
          <a:xfrm>
            <a:off x="163949" y="112174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Implement a Targeted Retention Strategy</a:t>
            </a:r>
            <a:endParaRPr lang="en-US" sz="17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F0EE120-01B6-AD32-10A0-9480341675DD}"/>
              </a:ext>
            </a:extLst>
          </p:cNvPr>
          <p:cNvSpPr/>
          <p:nvPr/>
        </p:nvSpPr>
        <p:spPr>
          <a:xfrm>
            <a:off x="0" y="1528822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Focus on new hires (&lt;2 years) with regular check-ins, mentorship, and faster feedback cycles.</a:t>
            </a:r>
            <a:endParaRPr lang="en-US" sz="17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678E7AA-7D00-C60E-BE29-5BB3918FEC97}"/>
              </a:ext>
            </a:extLst>
          </p:cNvPr>
          <p:cNvSpPr/>
          <p:nvPr/>
        </p:nvSpPr>
        <p:spPr>
          <a:xfrm>
            <a:off x="163949" y="1935896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Create Transparent Career Growth Paths</a:t>
            </a:r>
            <a:endParaRPr lang="en-US" sz="17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673590C-D113-98D6-9B6F-1D7D0673B4CF}"/>
              </a:ext>
            </a:extLst>
          </p:cNvPr>
          <p:cNvSpPr/>
          <p:nvPr/>
        </p:nvSpPr>
        <p:spPr>
          <a:xfrm>
            <a:off x="0" y="2392949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Develop and share clear promotion criteria and timelines by department and job role.</a:t>
            </a:r>
            <a:endParaRPr lang="en-US" sz="17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02D39CF-990E-7922-B114-D08AB3EA3254}"/>
              </a:ext>
            </a:extLst>
          </p:cNvPr>
          <p:cNvSpPr/>
          <p:nvPr/>
        </p:nvSpPr>
        <p:spPr>
          <a:xfrm>
            <a:off x="163949" y="2879913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Launch Role-Specific Engagement Initiatives</a:t>
            </a:r>
            <a:endParaRPr lang="en-US" sz="17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1B7B58D-BB62-DA57-88A4-8E8F02F2FB84}"/>
              </a:ext>
            </a:extLst>
          </p:cNvPr>
          <p:cNvSpPr/>
          <p:nvPr/>
        </p:nvSpPr>
        <p:spPr>
          <a:xfrm>
            <a:off x="-1" y="3336966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Tailor flexible work policies and wellness programs for high-stress roles like Sales</a:t>
            </a:r>
          </a:p>
          <a:p>
            <a:pPr marL="342900" lvl="1" algn="l">
              <a:lnSpc>
                <a:spcPts val="2500"/>
              </a:lnSpc>
              <a:buSzPct val="100000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and Support.</a:t>
            </a:r>
            <a:endParaRPr lang="en-US" sz="17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E6949098-1F93-8131-67FF-CB5E1A8E3A43}"/>
              </a:ext>
            </a:extLst>
          </p:cNvPr>
          <p:cNvSpPr/>
          <p:nvPr/>
        </p:nvSpPr>
        <p:spPr>
          <a:xfrm>
            <a:off x="163945" y="4263630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Introduce Salary Reviews &amp; Equity Adjustments</a:t>
            </a:r>
            <a:endParaRPr lang="en-US" sz="17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13D4BE8-3071-D21B-EFD0-9D9FD5E266E1}"/>
              </a:ext>
            </a:extLst>
          </p:cNvPr>
          <p:cNvSpPr/>
          <p:nvPr/>
        </p:nvSpPr>
        <p:spPr>
          <a:xfrm>
            <a:off x="0" y="4810292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Regularly benchmark and adjust salaries to maintain fairness and recognize employee</a:t>
            </a:r>
          </a:p>
          <a:p>
            <a:pPr marL="342900" lvl="1" algn="l">
              <a:lnSpc>
                <a:spcPts val="2500"/>
              </a:lnSpc>
              <a:buSzPct val="100000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contributions.</a:t>
            </a:r>
            <a:endParaRPr lang="en-US" sz="17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59C4A52F-202B-694A-8719-1F74BF44AD47}"/>
              </a:ext>
            </a:extLst>
          </p:cNvPr>
          <p:cNvSpPr/>
          <p:nvPr/>
        </p:nvSpPr>
        <p:spPr>
          <a:xfrm>
            <a:off x="163949" y="5508221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Strengthen Departmental HR Support</a:t>
            </a:r>
            <a:endParaRPr lang="en-US" sz="17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5A2712BA-DC3A-539B-3C11-95EB9AE2C631}"/>
              </a:ext>
            </a:extLst>
          </p:cNvPr>
          <p:cNvSpPr/>
          <p:nvPr/>
        </p:nvSpPr>
        <p:spPr>
          <a:xfrm>
            <a:off x="0" y="5970975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Provide R&amp;D and Sales with tailored retention and development plans to reduce turnover.</a:t>
            </a:r>
            <a:endParaRPr lang="en-US" sz="17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ABE196FF-6226-8DE3-AE3D-687787C06945}"/>
              </a:ext>
            </a:extLst>
          </p:cNvPr>
          <p:cNvSpPr/>
          <p:nvPr/>
        </p:nvSpPr>
        <p:spPr>
          <a:xfrm>
            <a:off x="163946" y="6652411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70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Encourage Cross-Functional Use of HR Dashboards</a:t>
            </a:r>
            <a:endParaRPr lang="en-US" sz="17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0F296EE4-5DF4-84A7-36DC-659A356FCC45}"/>
              </a:ext>
            </a:extLst>
          </p:cNvPr>
          <p:cNvSpPr/>
          <p:nvPr/>
        </p:nvSpPr>
        <p:spPr>
          <a:xfrm>
            <a:off x="15358" y="7080710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Train team leads and managers to use Power BI dashboards for real-time workforce</a:t>
            </a:r>
          </a:p>
          <a:p>
            <a:pPr marL="342900" lvl="1">
              <a:lnSpc>
                <a:spcPts val="2500"/>
              </a:lnSpc>
              <a:buSzPct val="100000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decisions, trend tracking, and performance planning</a:t>
            </a:r>
          </a:p>
          <a:p>
            <a:pPr marL="342900" lvl="1" algn="l">
              <a:lnSpc>
                <a:spcPts val="2500"/>
              </a:lnSpc>
              <a:buSzPct val="100000"/>
            </a:pPr>
            <a:r>
              <a:rPr lang="en-US" sz="17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465" y="0"/>
            <a:ext cx="500693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31125" y="283131"/>
            <a:ext cx="500693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Query for KPIs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25171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279249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33327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87405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495561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49640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60371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657796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90396B-E15D-4FD9-A3C9-1EA29331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1603415"/>
            <a:ext cx="4820786" cy="1296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F5AC81-6B6E-DB01-CA51-4189EE025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28" y="1630352"/>
            <a:ext cx="4222904" cy="1320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DD95F-DBA7-3819-65AD-B27C0597B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" y="3639017"/>
            <a:ext cx="9236422" cy="12667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27B0FD-59DD-ACC0-40F6-7814DC37A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16" y="5630159"/>
            <a:ext cx="9214351" cy="11315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8047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B5573-5CCC-A0B4-76CA-61B4C148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80" y="283496"/>
            <a:ext cx="6560820" cy="398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87B9E-3DF6-F662-DAC5-8247C9825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580" y="4264820"/>
            <a:ext cx="6560820" cy="3217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84FB2-7284-BE38-C43A-A03846B75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0" y="4114800"/>
            <a:ext cx="7689580" cy="2425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24C80E-2087-5114-58AB-FD612D9D1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0" y="1158982"/>
            <a:ext cx="7689580" cy="22303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8047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1E504-DEDD-4309-AE48-F5C5B917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50602"/>
            <a:ext cx="7273013" cy="276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043E8-43A7-60A4-3A34-15FB5FD86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77" y="5805157"/>
            <a:ext cx="5375687" cy="1910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22521-79F8-BE6D-D82E-54E535726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039" y="263895"/>
            <a:ext cx="7319165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C3555-AD01-D25D-BD0F-D3F7A683736D}"/>
              </a:ext>
            </a:extLst>
          </p:cNvPr>
          <p:cNvSpPr txBox="1"/>
          <p:nvPr/>
        </p:nvSpPr>
        <p:spPr>
          <a:xfrm>
            <a:off x="5303520" y="472916"/>
            <a:ext cx="4926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elasio Semi Bold" panose="020B0604020202020204" charset="0"/>
                <a:cs typeface="Gelasio Semi Bold" panose="020B0604020202020204" charset="0"/>
              </a:rPr>
              <a:t>EXCEL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25641-F2C1-BFE2-E55A-A4A1A0E5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1412747"/>
            <a:ext cx="13651454" cy="60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1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F700C-AA2F-791B-8AC3-2BD4438B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69" y="925830"/>
            <a:ext cx="13336861" cy="6713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7FE27-C728-6851-DFAB-131323E354EC}"/>
              </a:ext>
            </a:extLst>
          </p:cNvPr>
          <p:cNvSpPr txBox="1"/>
          <p:nvPr/>
        </p:nvSpPr>
        <p:spPr>
          <a:xfrm>
            <a:off x="4914900" y="220726"/>
            <a:ext cx="578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elasio Semi Bold" panose="020B0604020202020204" charset="0"/>
                <a:cs typeface="Gelasio Semi Bold" panose="020B0604020202020204" charset="0"/>
              </a:rPr>
              <a:t>POWER BI DASHBOARD</a:t>
            </a:r>
          </a:p>
        </p:txBody>
      </p:sp>
    </p:spTree>
    <p:extLst>
      <p:ext uri="{BB962C8B-B14F-4D97-AF65-F5344CB8AC3E}">
        <p14:creationId xmlns:p14="http://schemas.microsoft.com/office/powerpoint/2010/main" val="334875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D094198-B58C-EB39-BF5E-DFB86F0B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9360A2BD-291B-D4A6-0194-85F7EF764619}"/>
              </a:ext>
            </a:extLst>
          </p:cNvPr>
          <p:cNvSpPr/>
          <p:nvPr/>
        </p:nvSpPr>
        <p:spPr>
          <a:xfrm>
            <a:off x="793790" y="725858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INDEX</a:t>
            </a:r>
          </a:p>
          <a:p>
            <a:pPr>
              <a:lnSpc>
                <a:spcPts val="4350"/>
              </a:lnSpc>
            </a:pP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953872D-4D88-D356-390D-6114BBBFBED2}"/>
              </a:ext>
            </a:extLst>
          </p:cNvPr>
          <p:cNvSpPr/>
          <p:nvPr/>
        </p:nvSpPr>
        <p:spPr>
          <a:xfrm>
            <a:off x="793790" y="1831062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Key Performance Indicators (KPIs)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19B26D5A-91C6-B098-1B2B-FCB697668509}"/>
              </a:ext>
            </a:extLst>
          </p:cNvPr>
          <p:cNvSpPr/>
          <p:nvPr/>
        </p:nvSpPr>
        <p:spPr>
          <a:xfrm>
            <a:off x="793790" y="2250758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Active Employees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29CC7251-60EB-D400-E475-B08EEC5318D8}"/>
              </a:ext>
            </a:extLst>
          </p:cNvPr>
          <p:cNvSpPr/>
          <p:nvPr/>
        </p:nvSpPr>
        <p:spPr>
          <a:xfrm>
            <a:off x="793790" y="2670453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Average Age of Employees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E48A404B-EAC1-62D5-E986-B197DD48D374}"/>
              </a:ext>
            </a:extLst>
          </p:cNvPr>
          <p:cNvSpPr/>
          <p:nvPr/>
        </p:nvSpPr>
        <p:spPr>
          <a:xfrm>
            <a:off x="793790" y="3090148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Overall Attrition Rate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D3774392-CFA8-00E3-3BCE-679F93716683}"/>
              </a:ext>
            </a:extLst>
          </p:cNvPr>
          <p:cNvSpPr/>
          <p:nvPr/>
        </p:nvSpPr>
        <p:spPr>
          <a:xfrm>
            <a:off x="793790" y="3509843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Average Hourly Rate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80E3FC1-3FDF-F59A-9336-C5ED1EE3B0A9}"/>
              </a:ext>
            </a:extLst>
          </p:cNvPr>
          <p:cNvSpPr/>
          <p:nvPr/>
        </p:nvSpPr>
        <p:spPr>
          <a:xfrm>
            <a:off x="793790" y="3929539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Department-wise Attrition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1F9D9E10-AC91-15D3-3B0F-9C4BE0C5BFEB}"/>
              </a:ext>
            </a:extLst>
          </p:cNvPr>
          <p:cNvSpPr/>
          <p:nvPr/>
        </p:nvSpPr>
        <p:spPr>
          <a:xfrm>
            <a:off x="793790" y="4349234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Job Role vs Work-Life Balance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01D352E-12D4-9873-8C5A-6BDFC106EA31}"/>
              </a:ext>
            </a:extLst>
          </p:cNvPr>
          <p:cNvSpPr/>
          <p:nvPr/>
        </p:nvSpPr>
        <p:spPr>
          <a:xfrm>
            <a:off x="793790" y="4768929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Attrition vs Years Since Promotion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C9BC35F6-BE8F-5879-4E6C-72982BC2FF87}"/>
              </a:ext>
            </a:extLst>
          </p:cNvPr>
          <p:cNvSpPr/>
          <p:nvPr/>
        </p:nvSpPr>
        <p:spPr>
          <a:xfrm>
            <a:off x="793790" y="5188625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Attrition vs Monthly Income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4FA5FC67-42D3-6C0C-FF99-E672A36941F9}"/>
              </a:ext>
            </a:extLst>
          </p:cNvPr>
          <p:cNvSpPr/>
          <p:nvPr/>
        </p:nvSpPr>
        <p:spPr>
          <a:xfrm>
            <a:off x="793790" y="5608320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Avg. Working Years per Department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EBE5CDB5-3AED-B54A-CA07-81FCAFCDCF14}"/>
              </a:ext>
            </a:extLst>
          </p:cNvPr>
          <p:cNvSpPr/>
          <p:nvPr/>
        </p:nvSpPr>
        <p:spPr>
          <a:xfrm>
            <a:off x="793790" y="6028015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Gender-wise Attrition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28C8A931-C047-4899-8B20-4872ED9590CE}"/>
              </a:ext>
            </a:extLst>
          </p:cNvPr>
          <p:cNvSpPr/>
          <p:nvPr/>
        </p:nvSpPr>
        <p:spPr>
          <a:xfrm>
            <a:off x="793790" y="6447711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Conclusion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8684F7C3-0E99-81C6-EB28-464094A12E91}"/>
              </a:ext>
            </a:extLst>
          </p:cNvPr>
          <p:cNvSpPr/>
          <p:nvPr/>
        </p:nvSpPr>
        <p:spPr>
          <a:xfrm>
            <a:off x="793789" y="6929913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Observations </a:t>
            </a:r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01D75BA6-80AB-B588-B79C-CB5DF397EB78}"/>
              </a:ext>
            </a:extLst>
          </p:cNvPr>
          <p:cNvSpPr/>
          <p:nvPr/>
        </p:nvSpPr>
        <p:spPr>
          <a:xfrm>
            <a:off x="793790" y="7287101"/>
            <a:ext cx="572762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Segoe UI Semibold" panose="020B0702040204020203" pitchFamily="34" charset="0"/>
                <a:ea typeface="Gelasio" pitchFamily="34" charset="-122"/>
                <a:cs typeface="Segoe UI Semibold" panose="020B0702040204020203" pitchFamily="34" charset="0"/>
              </a:rPr>
              <a:t>Suggestions or Recommendations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C013A-EA69-464B-F905-3AD120A1D42F}"/>
              </a:ext>
            </a:extLst>
          </p:cNvPr>
          <p:cNvSpPr txBox="1"/>
          <p:nvPr/>
        </p:nvSpPr>
        <p:spPr>
          <a:xfrm>
            <a:off x="5206701" y="337079"/>
            <a:ext cx="6443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Gelasio Semi Bold" panose="020B0604020202020204" charset="0"/>
                <a:cs typeface="Gelasio Semi Bold" panose="020B0604020202020204" charset="0"/>
              </a:rPr>
              <a:t>TABLEAU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98982-F5C1-99EA-0C74-25F5A950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6" y="1204856"/>
            <a:ext cx="1418044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724376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8108990" y="1265158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108990" y="1805940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8108990" y="2346722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108990" y="2887504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108990" y="3502700"/>
            <a:ext cx="5727621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YOU!!</a:t>
            </a:r>
            <a:endParaRPr lang="en-US" sz="5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2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0626" y="2826544"/>
            <a:ext cx="5036344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500" b="1" dirty="0">
                <a:latin typeface="Gelasio Semi Bold" panose="020B0604020202020204" charset="0"/>
                <a:ea typeface="Lato Bold" pitchFamily="34" charset="-122"/>
                <a:cs typeface="Gelasio Semi Bold" panose="020B0604020202020204" charset="0"/>
              </a:rPr>
              <a:t>KPI 1 – Active Employees</a:t>
            </a:r>
            <a:endParaRPr lang="en-US" sz="3500" b="1" dirty="0">
              <a:latin typeface="Gelasio Semi Bold" panose="020B0604020202020204" charset="0"/>
              <a:cs typeface="Gelasio Semi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94760"/>
            <a:ext cx="13042821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latin typeface="Segoe UI Semibold" panose="020B0702040204020203" pitchFamily="34" charset="0"/>
                <a:ea typeface="Lato Bold" pitchFamily="34" charset="-122"/>
                <a:cs typeface="Segoe UI Semibold" panose="020B0702040204020203" pitchFamily="34" charset="0"/>
              </a:rPr>
              <a:t>24,895</a:t>
            </a:r>
            <a:endParaRPr lang="en-US" sz="4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98751" y="460736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b="1" dirty="0">
                <a:latin typeface="Segoe UI Semibold" panose="020B0702040204020203" pitchFamily="34" charset="0"/>
                <a:ea typeface="Lato Bold" pitchFamily="34" charset="-122"/>
                <a:cs typeface="Segoe UI Semibold" panose="020B0702040204020203" pitchFamily="34" charset="0"/>
              </a:rPr>
              <a:t>Active Employees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77884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The organization currently has </a:t>
            </a:r>
            <a:r>
              <a:rPr lang="en-US" sz="1400" b="1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24,895 active employees</a:t>
            </a: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480090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ea typeface="Lato" pitchFamily="34" charset="-122"/>
                <a:cs typeface="Segoe UI Semibold" panose="020B0702040204020203" pitchFamily="34" charset="0"/>
              </a:rPr>
              <a:t>The 'Active Employees' KPI reflects the total number of employees currently working in the organization</a:t>
            </a: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.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828348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 </a:t>
            </a:r>
            <a:r>
              <a:rPr lang="en-US" dirty="0">
                <a:ea typeface="Lato" pitchFamily="34" charset="-122"/>
                <a:cs typeface="Segoe UI Semibold" panose="020B0702040204020203" pitchFamily="34" charset="0"/>
              </a:rPr>
              <a:t>This figure represents the existing workforce strength and reflects the company’s </a:t>
            </a:r>
            <a:r>
              <a:rPr lang="en-US" b="1" dirty="0">
                <a:ea typeface="Lato" pitchFamily="34" charset="-122"/>
                <a:cs typeface="Segoe UI Semibold" panose="020B0702040204020203" pitchFamily="34" charset="0"/>
              </a:rPr>
              <a:t>operational scale and human resource capacity</a:t>
            </a: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176605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 </a:t>
            </a:r>
            <a:r>
              <a:rPr lang="en-US" dirty="0">
                <a:ea typeface="Lato" pitchFamily="34" charset="-122"/>
                <a:cs typeface="Segoe UI Semibold" panose="020B0702040204020203" pitchFamily="34" charset="0"/>
              </a:rPr>
              <a:t>Maintaining a strong base of nearly </a:t>
            </a:r>
            <a:r>
              <a:rPr lang="en-US" b="1" dirty="0">
                <a:ea typeface="Lato" pitchFamily="34" charset="-122"/>
                <a:cs typeface="Segoe UI Semibold" panose="020B0702040204020203" pitchFamily="34" charset="0"/>
              </a:rPr>
              <a:t>25,000 active employees</a:t>
            </a:r>
            <a:r>
              <a:rPr lang="en-US" dirty="0">
                <a:ea typeface="Lato" pitchFamily="34" charset="-122"/>
                <a:cs typeface="Segoe UI Semibold" panose="020B0702040204020203" pitchFamily="34" charset="0"/>
              </a:rPr>
              <a:t> highlights the organization’s stability and continued employee retention.</a:t>
            </a:r>
            <a:endParaRPr lang="en-US" dirty="0">
              <a:cs typeface="Segoe UI Semibold" panose="020B07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524863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ea typeface="Lato" pitchFamily="34" charset="-122"/>
                <a:cs typeface="Segoe UI Semibold" panose="020B0702040204020203" pitchFamily="34" charset="0"/>
              </a:rPr>
              <a:t>This metric helps in understanding the scale at which the company is operating and assists HR in planning for workforce expansion, training, and development programs</a:t>
            </a:r>
            <a:r>
              <a:rPr lang="en-US" sz="1400" dirty="0">
                <a:latin typeface="Segoe UI Semibold" panose="020B0702040204020203" pitchFamily="34" charset="0"/>
                <a:ea typeface="Lato" pitchFamily="34" charset="-122"/>
                <a:cs typeface="Segoe UI Semibold" panose="020B0702040204020203" pitchFamily="34" charset="0"/>
              </a:rPr>
              <a:t>.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790" y="7297222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B6E98-3E35-AC60-637C-9804ADBAD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561" y="3728681"/>
            <a:ext cx="2438309" cy="1032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000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2655" y="1611987"/>
            <a:ext cx="83449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2 – Average Age of Employees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28900"/>
            <a:ext cx="6422231" cy="1847969"/>
          </a:xfrm>
          <a:prstGeom prst="roundRect">
            <a:avLst>
              <a:gd name="adj" fmla="val 1611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2827258"/>
            <a:ext cx="2679263" cy="31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Metric: 38.97 years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25647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This KPI represents the average age of the current workforce, revealing whether the company has a young, mid-career, or aging employee base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14379" y="2628900"/>
            <a:ext cx="6422231" cy="1847969"/>
          </a:xfrm>
          <a:prstGeom prst="roundRect">
            <a:avLst>
              <a:gd name="adj" fmla="val 1611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7612737" y="28272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Purpose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12737" y="3256478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To understand </a:t>
            </a: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15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age distribution</a:t>
            </a: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of the workforce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612737" y="3643432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Helps in workforce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planning, benefits design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retirement forecasting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700111"/>
            <a:ext cx="13042821" cy="1917383"/>
          </a:xfrm>
          <a:prstGeom prst="roundRect">
            <a:avLst>
              <a:gd name="adj" fmla="val 1553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992148" y="48984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Insight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5327690"/>
            <a:ext cx="126461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An average age close to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39 years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indicates a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mature and experienced workforce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92148" y="5714643"/>
            <a:ext cx="126461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Suggests that the organization may have a </a:t>
            </a:r>
            <a:r>
              <a:rPr lang="en-US" sz="15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balanced mix of mid-career professionals</a:t>
            </a: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92148" y="6101596"/>
            <a:ext cx="126461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 stable age group that likely requires </a:t>
            </a:r>
            <a:r>
              <a:rPr lang="en-US" sz="15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career progression</a:t>
            </a: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5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leadership roles</a:t>
            </a: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r>
              <a:rPr lang="en-US" sz="15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family-related benefit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78C28-CE65-13D9-8F3B-6969A71A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93" y="5411096"/>
            <a:ext cx="2174274" cy="87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6243" y="570548"/>
            <a:ext cx="425791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3 – Attrition Rate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84221"/>
            <a:ext cx="396835" cy="3968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8983" y="1443752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Metric: 50.21%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388983" y="1856542"/>
            <a:ext cx="1244762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attrition rate indicates the percentage of employees who have left the company during a specific time frame. A 50.21% rate is critically high, suggesting every second employee is leaving.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82" y="6002224"/>
            <a:ext cx="396835" cy="39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8980" y="6100301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Purpose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388978" y="6628958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Measures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employee turnover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helps evaluate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workplace stability and satisfaction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88979" y="7164456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Critical for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HR planning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recruitment budgeting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employee engagement strategies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89" y="3084725"/>
            <a:ext cx="396835" cy="3968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8982" y="3140452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Insight: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388984" y="3546505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50.21% attrition rate is very high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indicating that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over half of the workforce has left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within the analyzed period.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388981" y="3991405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May signal issues such as: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49602" y="4439556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Lack of career growth or promotions.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049601" y="4909940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Inadequate compensation or benefits.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049600" y="5346053"/>
            <a:ext cx="124476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Poor work-life balance or workplace culture.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90872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404854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58778A-4DF8-250B-CAA9-F86155C73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973" y="4276834"/>
            <a:ext cx="2247635" cy="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158"/>
            <a:ext cx="12428101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4 – Average Hourly Rate  Of Male Research Scientist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794510"/>
            <a:ext cx="13042821" cy="1029057"/>
          </a:xfrm>
          <a:prstGeom prst="roundRect">
            <a:avLst>
              <a:gd name="adj" fmla="val 2604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972383" y="197310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Metric: ₹114.45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72383" y="2359223"/>
            <a:ext cx="126856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This KPI reflects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average hourly wage paid to male employees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working in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Research Scientist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job role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024426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Purpose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:To understand the average hourly compensation specific to male employees in the research scientist role.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96784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Insights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83393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50"/>
              </a:lnSpc>
              <a:buSzPct val="100000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88" y="4345900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chart reveals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average hourly rate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which can be compared to:-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87" y="4832508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•Other job roles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38748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•Female Research Scientists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86" y="5691965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•Overall company average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78084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7064692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5832A5-147E-CA04-6C32-F226915E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42" y="1852374"/>
            <a:ext cx="1747269" cy="931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90703" y="1023818"/>
            <a:ext cx="100489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5 - Attrition Rate For All Department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95" y="2474833"/>
            <a:ext cx="7628096" cy="40516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17543" y="2321004"/>
            <a:ext cx="4926568" cy="1587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All departments have a high attrition rate (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around 50%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), indicating potential issues with employee satisfaction, workload, or engagement.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917543" y="3978235"/>
            <a:ext cx="4926568" cy="1587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Research &amp; Development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(51.21%) 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Software (50.54%) 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have the highest exit rates, possibly due to job stress or lack of innovation incentives.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17543" y="5635466"/>
            <a:ext cx="4926568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Hardware 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has the lowest attrition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(49.44%) ,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which might reflect better team stability or job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20290" y="624127"/>
            <a:ext cx="8889921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6 – Job Role vs Work-Life Balance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8670" y="1595914"/>
            <a:ext cx="420314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Lowest Score: Sales Executive – 2.47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8670" y="2075855"/>
            <a:ext cx="629804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51301" y="1595914"/>
            <a:ext cx="460450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Highest Score: Research Scientist – 2.51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51301" y="2075855"/>
            <a:ext cx="629804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9" y="2486560"/>
            <a:ext cx="3866198" cy="45452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119449" y="2820233"/>
            <a:ext cx="8729782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Developer, Healthcare Representative, Human Resources, and Research Scientist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roles report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highest WLB score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of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2.51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indicating relatively better balance in their job routines.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119449" y="4009787"/>
            <a:ext cx="872978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Sales Executive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has the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lowest WLB score of 2.47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suggesting higher stress or longer working hours compared to other roles.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119449" y="4824651"/>
            <a:ext cx="872978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Manager, Manufacturing Director, and Sales Representative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all maintain a WLB of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2.50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which is exactly on par with the company average.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119449" y="5639514"/>
            <a:ext cx="872978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Laboratory Technician and Research Director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have slightly below-average scores at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2.49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showing room for improvement in these roles.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1040" y="625197"/>
            <a:ext cx="115688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6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 7 – Attrition vs Years Since Last Promotion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8511659" y="1922383"/>
            <a:ext cx="5332452" cy="198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A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high attrition count (6230)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is seen in employees with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0 years since last promotion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, indicating many employees leave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before or just after a promotion cycle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511659" y="3510200"/>
            <a:ext cx="5332452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The attrition rate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steeply declines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as the years since last promotion increase.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511659" y="4701063"/>
            <a:ext cx="5332452" cy="1587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Very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low attrition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after 20+ years since last promotion, suggesting a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stable older workforce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or </a:t>
            </a:r>
            <a:r>
              <a:rPr lang="en-US" sz="17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limited active workforce</a:t>
            </a:r>
            <a:r>
              <a:rPr lang="en-US" sz="17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in that segment.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9AA34-FF1A-CBF5-9B70-579B43EE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03" y="1871038"/>
            <a:ext cx="7024414" cy="4487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1271</Words>
  <Application>Microsoft Office PowerPoint</Application>
  <PresentationFormat>Custom</PresentationFormat>
  <Paragraphs>138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Tahoma</vt:lpstr>
      <vt:lpstr>Gelasio</vt:lpstr>
      <vt:lpstr>Segoe UI Semibold</vt:lpstr>
      <vt:lpstr>Gelasio Semi Bold</vt:lpstr>
      <vt:lpstr>Lato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Satyam Tiwari D-459</cp:lastModifiedBy>
  <cp:revision>26</cp:revision>
  <dcterms:created xsi:type="dcterms:W3CDTF">2025-06-17T14:53:27Z</dcterms:created>
  <dcterms:modified xsi:type="dcterms:W3CDTF">2025-12-16T20:06:45Z</dcterms:modified>
</cp:coreProperties>
</file>